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8" r:id="rId5"/>
    <p:sldId id="256" r:id="rId6"/>
    <p:sldId id="263" r:id="rId7"/>
    <p:sldId id="281" r:id="rId8"/>
    <p:sldId id="267" r:id="rId9"/>
    <p:sldId id="280" r:id="rId10"/>
    <p:sldId id="262" r:id="rId11"/>
    <p:sldId id="265" r:id="rId12"/>
    <p:sldId id="282" r:id="rId13"/>
    <p:sldId id="270" r:id="rId14"/>
    <p:sldId id="272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3482"/>
    <a:srgbClr val="4A96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25C072-197F-40DA-8BA2-6B6DFC42A8ED}" v="22" dt="2026-04-30T15:05:08.7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 snapToGrid="0">
      <p:cViewPr>
        <p:scale>
          <a:sx n="38" d="100"/>
          <a:sy n="38" d="100"/>
        </p:scale>
        <p:origin x="19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hyperlink" Target="https://alumni.lst.ac.uk/" TargetMode="External"/><Relationship Id="rId7" Type="http://schemas.openxmlformats.org/officeDocument/2006/relationships/image" Target="../media/image6.svg"/><Relationship Id="rId2" Type="http://schemas.openxmlformats.org/officeDocument/2006/relationships/hyperlink" Target="https://alumni.lst.ac.uk/d/jobs/" TargetMode="External"/><Relationship Id="rId1" Type="http://schemas.openxmlformats.org/officeDocument/2006/relationships/hyperlink" Target="https://lstonline.ac.uk/vle/course/view.php?id=269" TargetMode="Externa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hyperlink" Target="https://alumni.lst.ac.uk/" TargetMode="External"/><Relationship Id="rId3" Type="http://schemas.openxmlformats.org/officeDocument/2006/relationships/hyperlink" Target="https://lstonline.ac.uk/vle/course/view.php?id=269" TargetMode="External"/><Relationship Id="rId7" Type="http://schemas.openxmlformats.org/officeDocument/2006/relationships/hyperlink" Target="https://alumni.lst.ac.uk/d/jobs/" TargetMode="External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53C276-DABF-42C2-8045-C84F1D882E8D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4FEB7F-57CA-4E91-8410-DB2C51C5507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>
              <a:solidFill>
                <a:schemeClr val="bg1"/>
              </a:solidFill>
            </a:rPr>
            <a:t>1-1 vocational guidance</a:t>
          </a:r>
        </a:p>
        <a:p>
          <a:pPr>
            <a:lnSpc>
              <a:spcPct val="100000"/>
            </a:lnSpc>
          </a:pPr>
          <a:r>
            <a:rPr lang="en-US" sz="1900" dirty="0">
              <a:solidFill>
                <a:schemeClr val="bg1"/>
              </a:solidFill>
            </a:rPr>
            <a:t>emily.smuts@lst.ac.uk</a:t>
          </a:r>
        </a:p>
      </dgm:t>
    </dgm:pt>
    <dgm:pt modelId="{7D7D4A7D-C424-49C8-A50C-C4B9A36D3723}" type="parTrans" cxnId="{5CD00FD4-87FF-4DA8-855D-D47102F5AF2E}">
      <dgm:prSet/>
      <dgm:spPr/>
      <dgm:t>
        <a:bodyPr/>
        <a:lstStyle/>
        <a:p>
          <a:endParaRPr lang="en-US"/>
        </a:p>
      </dgm:t>
    </dgm:pt>
    <dgm:pt modelId="{58368C31-5109-4B04-9FAD-345F7EC143D7}" type="sibTrans" cxnId="{5CD00FD4-87FF-4DA8-855D-D47102F5AF2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D55C919-59C1-42AA-B350-4EF34E27751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VLE resources</a:t>
          </a:r>
          <a:endParaRPr lang="en-US" sz="2400" dirty="0">
            <a:solidFill>
              <a:schemeClr val="bg1"/>
            </a:solidFill>
          </a:endParaRPr>
        </a:p>
      </dgm:t>
    </dgm:pt>
    <dgm:pt modelId="{BA1D6A00-670B-4F86-A3B2-A711D549B7B2}" type="parTrans" cxnId="{57E03FD6-D00D-427D-A939-D1786048F810}">
      <dgm:prSet/>
      <dgm:spPr/>
      <dgm:t>
        <a:bodyPr/>
        <a:lstStyle/>
        <a:p>
          <a:endParaRPr lang="en-US"/>
        </a:p>
      </dgm:t>
    </dgm:pt>
    <dgm:pt modelId="{CED410A0-C0CE-4244-B270-0ACAA018C86E}" type="sibTrans" cxnId="{57E03FD6-D00D-427D-A939-D1786048F81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FB171DA-41A5-444A-AAB2-BFB60C2BD26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>
              <a:solidFill>
                <a:schemeClr val="bg1"/>
              </a:solidFill>
            </a:rPr>
            <a:t>CV/Application support </a:t>
          </a:r>
          <a:endParaRPr lang="en-US" sz="2400" dirty="0">
            <a:solidFill>
              <a:schemeClr val="bg1"/>
            </a:solidFill>
          </a:endParaRPr>
        </a:p>
      </dgm:t>
    </dgm:pt>
    <dgm:pt modelId="{B6E39CFB-B817-4DB6-B049-1B269FFF4FC3}" type="parTrans" cxnId="{E866524E-5EF8-4EA9-86C4-28330B0D9D2F}">
      <dgm:prSet/>
      <dgm:spPr/>
      <dgm:t>
        <a:bodyPr/>
        <a:lstStyle/>
        <a:p>
          <a:endParaRPr lang="en-US"/>
        </a:p>
      </dgm:t>
    </dgm:pt>
    <dgm:pt modelId="{C8B44E03-7861-41DE-9A9A-8655D4445339}" type="sibTrans" cxnId="{E866524E-5EF8-4EA9-86C4-28330B0D9D2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214E245-A8D4-424D-BB30-2DEAE91B149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>
              <a:solidFill>
                <a:schemeClr val="bg1"/>
              </a:solidFill>
            </a:rPr>
            <a:t>Mock interviews</a:t>
          </a:r>
          <a:endParaRPr lang="en-US" sz="2400" dirty="0">
            <a:solidFill>
              <a:schemeClr val="bg1"/>
            </a:solidFill>
          </a:endParaRPr>
        </a:p>
      </dgm:t>
    </dgm:pt>
    <dgm:pt modelId="{17C3042C-2358-488C-8E94-E00C6E4F1DF4}" type="parTrans" cxnId="{EE1C423F-3E7D-4DA9-A1BB-B1EE2A87EBA7}">
      <dgm:prSet/>
      <dgm:spPr/>
      <dgm:t>
        <a:bodyPr/>
        <a:lstStyle/>
        <a:p>
          <a:endParaRPr lang="en-US"/>
        </a:p>
      </dgm:t>
    </dgm:pt>
    <dgm:pt modelId="{5CC7ACAA-F8AC-4D81-AA7C-84979E68115C}" type="sibTrans" cxnId="{EE1C423F-3E7D-4DA9-A1BB-B1EE2A87EBA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9BCB4AA-8235-415E-8F42-9D1C1734627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>
              <a:solidFill>
                <a:schemeClr val="bg1"/>
              </a:solidFill>
            </a:rPr>
            <a:t>Live job ads on </a:t>
          </a:r>
          <a:r>
            <a:rPr lang="en-GB" sz="2400" dirty="0" err="1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Almabase</a:t>
          </a:r>
          <a:r>
            <a:rPr lang="en-GB" sz="2400" dirty="0">
              <a:solidFill>
                <a:schemeClr val="bg1"/>
              </a:solidFill>
            </a:rPr>
            <a:t> (need to sign-up as </a:t>
          </a:r>
          <a:r>
            <a:rPr lang="en-GB" sz="2400" dirty="0">
              <a:solidFill>
                <a:schemeClr val="bg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alumnus</a:t>
          </a:r>
          <a:r>
            <a:rPr lang="en-GB" sz="2400" dirty="0">
              <a:solidFill>
                <a:schemeClr val="bg1"/>
              </a:solidFill>
            </a:rPr>
            <a:t>)</a:t>
          </a:r>
          <a:endParaRPr lang="en-US" sz="2400" dirty="0">
            <a:solidFill>
              <a:schemeClr val="bg1"/>
            </a:solidFill>
          </a:endParaRPr>
        </a:p>
      </dgm:t>
    </dgm:pt>
    <dgm:pt modelId="{062DFB4F-79B3-49E9-8C62-301D42878DBC}" type="parTrans" cxnId="{181B02D5-735A-4146-9498-CDBA5377D45D}">
      <dgm:prSet/>
      <dgm:spPr/>
      <dgm:t>
        <a:bodyPr/>
        <a:lstStyle/>
        <a:p>
          <a:endParaRPr lang="en-US"/>
        </a:p>
      </dgm:t>
    </dgm:pt>
    <dgm:pt modelId="{F863E866-8280-4093-86F7-16108D9645F5}" type="sibTrans" cxnId="{181B02D5-735A-4146-9498-CDBA5377D45D}">
      <dgm:prSet/>
      <dgm:spPr/>
      <dgm:t>
        <a:bodyPr/>
        <a:lstStyle/>
        <a:p>
          <a:endParaRPr lang="en-US"/>
        </a:p>
      </dgm:t>
    </dgm:pt>
    <dgm:pt modelId="{895F06DF-BD88-4B32-8A51-82959C2BF443}" type="pres">
      <dgm:prSet presAssocID="{8D53C276-DABF-42C2-8045-C84F1D882E8D}" presName="root" presStyleCnt="0">
        <dgm:presLayoutVars>
          <dgm:dir/>
          <dgm:resizeHandles val="exact"/>
        </dgm:presLayoutVars>
      </dgm:prSet>
      <dgm:spPr/>
    </dgm:pt>
    <dgm:pt modelId="{EC8C4087-7965-46BE-AF7A-8933557B48BB}" type="pres">
      <dgm:prSet presAssocID="{8D53C276-DABF-42C2-8045-C84F1D882E8D}" presName="container" presStyleCnt="0">
        <dgm:presLayoutVars>
          <dgm:dir/>
          <dgm:resizeHandles val="exact"/>
        </dgm:presLayoutVars>
      </dgm:prSet>
      <dgm:spPr/>
    </dgm:pt>
    <dgm:pt modelId="{1F6A9CF0-4D25-40B2-910B-3C04091B1C12}" type="pres">
      <dgm:prSet presAssocID="{154FEB7F-57CA-4E91-8410-DB2C51C55074}" presName="compNode" presStyleCnt="0"/>
      <dgm:spPr/>
    </dgm:pt>
    <dgm:pt modelId="{F4823091-2E6E-4CCB-80C8-3007126B3D42}" type="pres">
      <dgm:prSet presAssocID="{154FEB7F-57CA-4E91-8410-DB2C51C55074}" presName="iconBgRect" presStyleLbl="bgShp" presStyleIdx="0" presStyleCnt="5"/>
      <dgm:spPr/>
    </dgm:pt>
    <dgm:pt modelId="{80C6C6EA-4207-4847-90A6-B714C1E8876A}" type="pres">
      <dgm:prSet presAssocID="{154FEB7F-57CA-4E91-8410-DB2C51C55074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D9BF5C98-2B35-4ADF-A92D-CAA690F8BE73}" type="pres">
      <dgm:prSet presAssocID="{154FEB7F-57CA-4E91-8410-DB2C51C55074}" presName="spaceRect" presStyleCnt="0"/>
      <dgm:spPr/>
    </dgm:pt>
    <dgm:pt modelId="{60CB3D63-186D-43EB-8800-EE96AB7849D9}" type="pres">
      <dgm:prSet presAssocID="{154FEB7F-57CA-4E91-8410-DB2C51C55074}" presName="textRect" presStyleLbl="revTx" presStyleIdx="0" presStyleCnt="5">
        <dgm:presLayoutVars>
          <dgm:chMax val="1"/>
          <dgm:chPref val="1"/>
        </dgm:presLayoutVars>
      </dgm:prSet>
      <dgm:spPr/>
    </dgm:pt>
    <dgm:pt modelId="{C9902F76-5E69-472D-AAE4-8A9D376C74EE}" type="pres">
      <dgm:prSet presAssocID="{58368C31-5109-4B04-9FAD-345F7EC143D7}" presName="sibTrans" presStyleLbl="sibTrans2D1" presStyleIdx="0" presStyleCnt="0"/>
      <dgm:spPr/>
    </dgm:pt>
    <dgm:pt modelId="{B226533E-AC4C-4453-8E4D-1E75D9477293}" type="pres">
      <dgm:prSet presAssocID="{AD55C919-59C1-42AA-B350-4EF34E277518}" presName="compNode" presStyleCnt="0"/>
      <dgm:spPr/>
    </dgm:pt>
    <dgm:pt modelId="{B88B2BF2-BEDE-40B4-B291-A2CC9C24541A}" type="pres">
      <dgm:prSet presAssocID="{AD55C919-59C1-42AA-B350-4EF34E277518}" presName="iconBgRect" presStyleLbl="bgShp" presStyleIdx="1" presStyleCnt="5"/>
      <dgm:spPr/>
    </dgm:pt>
    <dgm:pt modelId="{247112C6-4E16-4912-AFAC-45778964D968}" type="pres">
      <dgm:prSet presAssocID="{AD55C919-59C1-42AA-B350-4EF34E277518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1BE5E72B-68C6-4154-B0CB-22A0891A49AD}" type="pres">
      <dgm:prSet presAssocID="{AD55C919-59C1-42AA-B350-4EF34E277518}" presName="spaceRect" presStyleCnt="0"/>
      <dgm:spPr/>
    </dgm:pt>
    <dgm:pt modelId="{C25F1E22-8F62-4A0E-A8E2-4306A6A7208E}" type="pres">
      <dgm:prSet presAssocID="{AD55C919-59C1-42AA-B350-4EF34E277518}" presName="textRect" presStyleLbl="revTx" presStyleIdx="1" presStyleCnt="5">
        <dgm:presLayoutVars>
          <dgm:chMax val="1"/>
          <dgm:chPref val="1"/>
        </dgm:presLayoutVars>
      </dgm:prSet>
      <dgm:spPr/>
    </dgm:pt>
    <dgm:pt modelId="{DD6226A7-21CD-4EAF-BD1E-D255DFA9DB84}" type="pres">
      <dgm:prSet presAssocID="{CED410A0-C0CE-4244-B270-0ACAA018C86E}" presName="sibTrans" presStyleLbl="sibTrans2D1" presStyleIdx="0" presStyleCnt="0"/>
      <dgm:spPr/>
    </dgm:pt>
    <dgm:pt modelId="{E4E08BF8-024B-4C84-8CED-8ED88EB7A89D}" type="pres">
      <dgm:prSet presAssocID="{9FB171DA-41A5-444A-AAB2-BFB60C2BD268}" presName="compNode" presStyleCnt="0"/>
      <dgm:spPr/>
    </dgm:pt>
    <dgm:pt modelId="{D2FF5D1D-6510-472F-84DD-CE90BD9AFD66}" type="pres">
      <dgm:prSet presAssocID="{9FB171DA-41A5-444A-AAB2-BFB60C2BD268}" presName="iconBgRect" presStyleLbl="bgShp" presStyleIdx="2" presStyleCnt="5"/>
      <dgm:spPr/>
    </dgm:pt>
    <dgm:pt modelId="{F5182AA0-1DEB-4945-8C65-C1F5E0B591DB}" type="pres">
      <dgm:prSet presAssocID="{9FB171DA-41A5-444A-AAB2-BFB60C2BD268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ll center"/>
        </a:ext>
      </dgm:extLst>
    </dgm:pt>
    <dgm:pt modelId="{20FEE13E-B6E5-4231-BABA-1B3D7F40F51D}" type="pres">
      <dgm:prSet presAssocID="{9FB171DA-41A5-444A-AAB2-BFB60C2BD268}" presName="spaceRect" presStyleCnt="0"/>
      <dgm:spPr/>
    </dgm:pt>
    <dgm:pt modelId="{A308D3EF-469E-4391-9566-A5A4D3AA02FD}" type="pres">
      <dgm:prSet presAssocID="{9FB171DA-41A5-444A-AAB2-BFB60C2BD268}" presName="textRect" presStyleLbl="revTx" presStyleIdx="2" presStyleCnt="5">
        <dgm:presLayoutVars>
          <dgm:chMax val="1"/>
          <dgm:chPref val="1"/>
        </dgm:presLayoutVars>
      </dgm:prSet>
      <dgm:spPr/>
    </dgm:pt>
    <dgm:pt modelId="{FD3FE2C4-DA14-4D27-9616-FA00560C1D5E}" type="pres">
      <dgm:prSet presAssocID="{C8B44E03-7861-41DE-9A9A-8655D4445339}" presName="sibTrans" presStyleLbl="sibTrans2D1" presStyleIdx="0" presStyleCnt="0"/>
      <dgm:spPr/>
    </dgm:pt>
    <dgm:pt modelId="{FF92DF38-F2AD-45E4-BA03-89ECB33BAE76}" type="pres">
      <dgm:prSet presAssocID="{5214E245-A8D4-424D-BB30-2DEAE91B149A}" presName="compNode" presStyleCnt="0"/>
      <dgm:spPr/>
    </dgm:pt>
    <dgm:pt modelId="{DB39B687-C112-4122-82BD-4AC78312CE9F}" type="pres">
      <dgm:prSet presAssocID="{5214E245-A8D4-424D-BB30-2DEAE91B149A}" presName="iconBgRect" presStyleLbl="bgShp" presStyleIdx="3" presStyleCnt="5"/>
      <dgm:spPr/>
    </dgm:pt>
    <dgm:pt modelId="{E26E2775-3B67-4F5C-A3A0-FD0D7854736B}" type="pres">
      <dgm:prSet presAssocID="{5214E245-A8D4-424D-BB30-2DEAE91B149A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DFF6A78B-9089-417C-89B2-E5CFE915F44D}" type="pres">
      <dgm:prSet presAssocID="{5214E245-A8D4-424D-BB30-2DEAE91B149A}" presName="spaceRect" presStyleCnt="0"/>
      <dgm:spPr/>
    </dgm:pt>
    <dgm:pt modelId="{3971B192-8A9E-44C6-86FB-AA9FC7FAB18C}" type="pres">
      <dgm:prSet presAssocID="{5214E245-A8D4-424D-BB30-2DEAE91B149A}" presName="textRect" presStyleLbl="revTx" presStyleIdx="3" presStyleCnt="5">
        <dgm:presLayoutVars>
          <dgm:chMax val="1"/>
          <dgm:chPref val="1"/>
        </dgm:presLayoutVars>
      </dgm:prSet>
      <dgm:spPr/>
    </dgm:pt>
    <dgm:pt modelId="{5302102A-E5B6-4576-9400-4A93E9A8A839}" type="pres">
      <dgm:prSet presAssocID="{5CC7ACAA-F8AC-4D81-AA7C-84979E68115C}" presName="sibTrans" presStyleLbl="sibTrans2D1" presStyleIdx="0" presStyleCnt="0"/>
      <dgm:spPr/>
    </dgm:pt>
    <dgm:pt modelId="{D8C49377-A592-49C5-BB7E-1F1BC14CA823}" type="pres">
      <dgm:prSet presAssocID="{89BCB4AA-8235-415E-8F42-9D1C1734627F}" presName="compNode" presStyleCnt="0"/>
      <dgm:spPr/>
    </dgm:pt>
    <dgm:pt modelId="{2BAF49E0-FC26-4ACA-AC8B-5CADA5DB275A}" type="pres">
      <dgm:prSet presAssocID="{89BCB4AA-8235-415E-8F42-9D1C1734627F}" presName="iconBgRect" presStyleLbl="bgShp" presStyleIdx="4" presStyleCnt="5"/>
      <dgm:spPr/>
    </dgm:pt>
    <dgm:pt modelId="{AE679163-9B4D-4A99-B69F-AE26C851EC1D}" type="pres">
      <dgm:prSet presAssocID="{89BCB4AA-8235-415E-8F42-9D1C1734627F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dvertising"/>
        </a:ext>
      </dgm:extLst>
    </dgm:pt>
    <dgm:pt modelId="{3FEACC15-E492-4A84-AEE2-891410E7E4B2}" type="pres">
      <dgm:prSet presAssocID="{89BCB4AA-8235-415E-8F42-9D1C1734627F}" presName="spaceRect" presStyleCnt="0"/>
      <dgm:spPr/>
    </dgm:pt>
    <dgm:pt modelId="{C33B8D6E-19EB-410B-83D1-78A8AF223520}" type="pres">
      <dgm:prSet presAssocID="{89BCB4AA-8235-415E-8F42-9D1C1734627F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9034232B-10DD-4A3A-9EC5-48D24BC2C2BA}" type="presOf" srcId="{CED410A0-C0CE-4244-B270-0ACAA018C86E}" destId="{DD6226A7-21CD-4EAF-BD1E-D255DFA9DB84}" srcOrd="0" destOrd="0" presId="urn:microsoft.com/office/officeart/2018/2/layout/IconCircleList"/>
    <dgm:cxn modelId="{08050133-0AFB-4DB0-A2D1-157E3B07B334}" type="presOf" srcId="{58368C31-5109-4B04-9FAD-345F7EC143D7}" destId="{C9902F76-5E69-472D-AAE4-8A9D376C74EE}" srcOrd="0" destOrd="0" presId="urn:microsoft.com/office/officeart/2018/2/layout/IconCircleList"/>
    <dgm:cxn modelId="{EE1C423F-3E7D-4DA9-A1BB-B1EE2A87EBA7}" srcId="{8D53C276-DABF-42C2-8045-C84F1D882E8D}" destId="{5214E245-A8D4-424D-BB30-2DEAE91B149A}" srcOrd="3" destOrd="0" parTransId="{17C3042C-2358-488C-8E94-E00C6E4F1DF4}" sibTransId="{5CC7ACAA-F8AC-4D81-AA7C-84979E68115C}"/>
    <dgm:cxn modelId="{E866524E-5EF8-4EA9-86C4-28330B0D9D2F}" srcId="{8D53C276-DABF-42C2-8045-C84F1D882E8D}" destId="{9FB171DA-41A5-444A-AAB2-BFB60C2BD268}" srcOrd="2" destOrd="0" parTransId="{B6E39CFB-B817-4DB6-B049-1B269FFF4FC3}" sibTransId="{C8B44E03-7861-41DE-9A9A-8655D4445339}"/>
    <dgm:cxn modelId="{39FA4956-CBFC-4D7A-9C5B-29A4B2131ECC}" type="presOf" srcId="{8D53C276-DABF-42C2-8045-C84F1D882E8D}" destId="{895F06DF-BD88-4B32-8A51-82959C2BF443}" srcOrd="0" destOrd="0" presId="urn:microsoft.com/office/officeart/2018/2/layout/IconCircleList"/>
    <dgm:cxn modelId="{FD522188-C85F-4767-ADCF-0738B4855909}" type="presOf" srcId="{AD55C919-59C1-42AA-B350-4EF34E277518}" destId="{C25F1E22-8F62-4A0E-A8E2-4306A6A7208E}" srcOrd="0" destOrd="0" presId="urn:microsoft.com/office/officeart/2018/2/layout/IconCircleList"/>
    <dgm:cxn modelId="{5CB169B2-9689-43B8-ABD0-C7921827FBB8}" type="presOf" srcId="{9FB171DA-41A5-444A-AAB2-BFB60C2BD268}" destId="{A308D3EF-469E-4391-9566-A5A4D3AA02FD}" srcOrd="0" destOrd="0" presId="urn:microsoft.com/office/officeart/2018/2/layout/IconCircleList"/>
    <dgm:cxn modelId="{A440BDB3-12C7-4DE3-84F9-5108DCCBCAC9}" type="presOf" srcId="{154FEB7F-57CA-4E91-8410-DB2C51C55074}" destId="{60CB3D63-186D-43EB-8800-EE96AB7849D9}" srcOrd="0" destOrd="0" presId="urn:microsoft.com/office/officeart/2018/2/layout/IconCircleList"/>
    <dgm:cxn modelId="{F43CA9BF-5AE3-4A1E-A398-2210420D9DFD}" type="presOf" srcId="{89BCB4AA-8235-415E-8F42-9D1C1734627F}" destId="{C33B8D6E-19EB-410B-83D1-78A8AF223520}" srcOrd="0" destOrd="0" presId="urn:microsoft.com/office/officeart/2018/2/layout/IconCircleList"/>
    <dgm:cxn modelId="{5CD00FD4-87FF-4DA8-855D-D47102F5AF2E}" srcId="{8D53C276-DABF-42C2-8045-C84F1D882E8D}" destId="{154FEB7F-57CA-4E91-8410-DB2C51C55074}" srcOrd="0" destOrd="0" parTransId="{7D7D4A7D-C424-49C8-A50C-C4B9A36D3723}" sibTransId="{58368C31-5109-4B04-9FAD-345F7EC143D7}"/>
    <dgm:cxn modelId="{181B02D5-735A-4146-9498-CDBA5377D45D}" srcId="{8D53C276-DABF-42C2-8045-C84F1D882E8D}" destId="{89BCB4AA-8235-415E-8F42-9D1C1734627F}" srcOrd="4" destOrd="0" parTransId="{062DFB4F-79B3-49E9-8C62-301D42878DBC}" sibTransId="{F863E866-8280-4093-86F7-16108D9645F5}"/>
    <dgm:cxn modelId="{57E03FD6-D00D-427D-A939-D1786048F810}" srcId="{8D53C276-DABF-42C2-8045-C84F1D882E8D}" destId="{AD55C919-59C1-42AA-B350-4EF34E277518}" srcOrd="1" destOrd="0" parTransId="{BA1D6A00-670B-4F86-A3B2-A711D549B7B2}" sibTransId="{CED410A0-C0CE-4244-B270-0ACAA018C86E}"/>
    <dgm:cxn modelId="{280E29DE-7CD7-4208-95FA-C842239C1EDE}" type="presOf" srcId="{5CC7ACAA-F8AC-4D81-AA7C-84979E68115C}" destId="{5302102A-E5B6-4576-9400-4A93E9A8A839}" srcOrd="0" destOrd="0" presId="urn:microsoft.com/office/officeart/2018/2/layout/IconCircleList"/>
    <dgm:cxn modelId="{90319BE4-C582-42B7-84BB-18DA68794582}" type="presOf" srcId="{5214E245-A8D4-424D-BB30-2DEAE91B149A}" destId="{3971B192-8A9E-44C6-86FB-AA9FC7FAB18C}" srcOrd="0" destOrd="0" presId="urn:microsoft.com/office/officeart/2018/2/layout/IconCircleList"/>
    <dgm:cxn modelId="{C18642E5-2446-4CA5-8D26-CB701691DF39}" type="presOf" srcId="{C8B44E03-7861-41DE-9A9A-8655D4445339}" destId="{FD3FE2C4-DA14-4D27-9616-FA00560C1D5E}" srcOrd="0" destOrd="0" presId="urn:microsoft.com/office/officeart/2018/2/layout/IconCircleList"/>
    <dgm:cxn modelId="{EA715E05-B3A4-4355-9CF2-0E46D677299E}" type="presParOf" srcId="{895F06DF-BD88-4B32-8A51-82959C2BF443}" destId="{EC8C4087-7965-46BE-AF7A-8933557B48BB}" srcOrd="0" destOrd="0" presId="urn:microsoft.com/office/officeart/2018/2/layout/IconCircleList"/>
    <dgm:cxn modelId="{D2456238-B78C-4722-A349-3F8EF538FA1D}" type="presParOf" srcId="{EC8C4087-7965-46BE-AF7A-8933557B48BB}" destId="{1F6A9CF0-4D25-40B2-910B-3C04091B1C12}" srcOrd="0" destOrd="0" presId="urn:microsoft.com/office/officeart/2018/2/layout/IconCircleList"/>
    <dgm:cxn modelId="{2BDEFBF5-928C-46EB-A18B-6FD00775D734}" type="presParOf" srcId="{1F6A9CF0-4D25-40B2-910B-3C04091B1C12}" destId="{F4823091-2E6E-4CCB-80C8-3007126B3D42}" srcOrd="0" destOrd="0" presId="urn:microsoft.com/office/officeart/2018/2/layout/IconCircleList"/>
    <dgm:cxn modelId="{FCBA5CEF-B145-47A7-99EE-0C80EAC45F4C}" type="presParOf" srcId="{1F6A9CF0-4D25-40B2-910B-3C04091B1C12}" destId="{80C6C6EA-4207-4847-90A6-B714C1E8876A}" srcOrd="1" destOrd="0" presId="urn:microsoft.com/office/officeart/2018/2/layout/IconCircleList"/>
    <dgm:cxn modelId="{504DA59A-ADE2-4BF6-AAE5-98F28C817A0B}" type="presParOf" srcId="{1F6A9CF0-4D25-40B2-910B-3C04091B1C12}" destId="{D9BF5C98-2B35-4ADF-A92D-CAA690F8BE73}" srcOrd="2" destOrd="0" presId="urn:microsoft.com/office/officeart/2018/2/layout/IconCircleList"/>
    <dgm:cxn modelId="{4620955B-C2C1-4070-A1EC-C9CEE97047D9}" type="presParOf" srcId="{1F6A9CF0-4D25-40B2-910B-3C04091B1C12}" destId="{60CB3D63-186D-43EB-8800-EE96AB7849D9}" srcOrd="3" destOrd="0" presId="urn:microsoft.com/office/officeart/2018/2/layout/IconCircleList"/>
    <dgm:cxn modelId="{4E0B4D9C-5C55-4773-92AA-7986256B5B0D}" type="presParOf" srcId="{EC8C4087-7965-46BE-AF7A-8933557B48BB}" destId="{C9902F76-5E69-472D-AAE4-8A9D376C74EE}" srcOrd="1" destOrd="0" presId="urn:microsoft.com/office/officeart/2018/2/layout/IconCircleList"/>
    <dgm:cxn modelId="{9886679F-F7A3-46B3-8D5F-8B8F7B0B1004}" type="presParOf" srcId="{EC8C4087-7965-46BE-AF7A-8933557B48BB}" destId="{B226533E-AC4C-4453-8E4D-1E75D9477293}" srcOrd="2" destOrd="0" presId="urn:microsoft.com/office/officeart/2018/2/layout/IconCircleList"/>
    <dgm:cxn modelId="{4D053DF7-A2E3-4FBA-BE71-038E1DBD8CCE}" type="presParOf" srcId="{B226533E-AC4C-4453-8E4D-1E75D9477293}" destId="{B88B2BF2-BEDE-40B4-B291-A2CC9C24541A}" srcOrd="0" destOrd="0" presId="urn:microsoft.com/office/officeart/2018/2/layout/IconCircleList"/>
    <dgm:cxn modelId="{86B7F19D-9B42-4598-AB0B-F7AB7A95584F}" type="presParOf" srcId="{B226533E-AC4C-4453-8E4D-1E75D9477293}" destId="{247112C6-4E16-4912-AFAC-45778964D968}" srcOrd="1" destOrd="0" presId="urn:microsoft.com/office/officeart/2018/2/layout/IconCircleList"/>
    <dgm:cxn modelId="{0DF948AB-F353-4EB5-B5CE-FFFFE772C786}" type="presParOf" srcId="{B226533E-AC4C-4453-8E4D-1E75D9477293}" destId="{1BE5E72B-68C6-4154-B0CB-22A0891A49AD}" srcOrd="2" destOrd="0" presId="urn:microsoft.com/office/officeart/2018/2/layout/IconCircleList"/>
    <dgm:cxn modelId="{76CF0C67-9C87-4CB2-9782-D3E7058E7377}" type="presParOf" srcId="{B226533E-AC4C-4453-8E4D-1E75D9477293}" destId="{C25F1E22-8F62-4A0E-A8E2-4306A6A7208E}" srcOrd="3" destOrd="0" presId="urn:microsoft.com/office/officeart/2018/2/layout/IconCircleList"/>
    <dgm:cxn modelId="{DD332E42-1E48-4357-8C34-5FE0973E9106}" type="presParOf" srcId="{EC8C4087-7965-46BE-AF7A-8933557B48BB}" destId="{DD6226A7-21CD-4EAF-BD1E-D255DFA9DB84}" srcOrd="3" destOrd="0" presId="urn:microsoft.com/office/officeart/2018/2/layout/IconCircleList"/>
    <dgm:cxn modelId="{60AD5DBC-75BD-46B6-AB1D-AEFE1A7CFC0B}" type="presParOf" srcId="{EC8C4087-7965-46BE-AF7A-8933557B48BB}" destId="{E4E08BF8-024B-4C84-8CED-8ED88EB7A89D}" srcOrd="4" destOrd="0" presId="urn:microsoft.com/office/officeart/2018/2/layout/IconCircleList"/>
    <dgm:cxn modelId="{A3B7E3C2-A7CD-4B13-B3F5-B0C3586AB5A6}" type="presParOf" srcId="{E4E08BF8-024B-4C84-8CED-8ED88EB7A89D}" destId="{D2FF5D1D-6510-472F-84DD-CE90BD9AFD66}" srcOrd="0" destOrd="0" presId="urn:microsoft.com/office/officeart/2018/2/layout/IconCircleList"/>
    <dgm:cxn modelId="{EDE5DC12-9248-41F2-B6BE-0BCAB16F655C}" type="presParOf" srcId="{E4E08BF8-024B-4C84-8CED-8ED88EB7A89D}" destId="{F5182AA0-1DEB-4945-8C65-C1F5E0B591DB}" srcOrd="1" destOrd="0" presId="urn:microsoft.com/office/officeart/2018/2/layout/IconCircleList"/>
    <dgm:cxn modelId="{0229E879-71AB-4CE8-A155-634ACCAA68DB}" type="presParOf" srcId="{E4E08BF8-024B-4C84-8CED-8ED88EB7A89D}" destId="{20FEE13E-B6E5-4231-BABA-1B3D7F40F51D}" srcOrd="2" destOrd="0" presId="urn:microsoft.com/office/officeart/2018/2/layout/IconCircleList"/>
    <dgm:cxn modelId="{F64EEADC-A412-4C70-9603-A3124452D311}" type="presParOf" srcId="{E4E08BF8-024B-4C84-8CED-8ED88EB7A89D}" destId="{A308D3EF-469E-4391-9566-A5A4D3AA02FD}" srcOrd="3" destOrd="0" presId="urn:microsoft.com/office/officeart/2018/2/layout/IconCircleList"/>
    <dgm:cxn modelId="{AC08C693-FA35-4706-A1C0-0C438ABF6312}" type="presParOf" srcId="{EC8C4087-7965-46BE-AF7A-8933557B48BB}" destId="{FD3FE2C4-DA14-4D27-9616-FA00560C1D5E}" srcOrd="5" destOrd="0" presId="urn:microsoft.com/office/officeart/2018/2/layout/IconCircleList"/>
    <dgm:cxn modelId="{EBC34E97-5E34-4FFD-904D-7D825476B099}" type="presParOf" srcId="{EC8C4087-7965-46BE-AF7A-8933557B48BB}" destId="{FF92DF38-F2AD-45E4-BA03-89ECB33BAE76}" srcOrd="6" destOrd="0" presId="urn:microsoft.com/office/officeart/2018/2/layout/IconCircleList"/>
    <dgm:cxn modelId="{22462593-4366-4F77-BCF1-4AB06DF1E5A5}" type="presParOf" srcId="{FF92DF38-F2AD-45E4-BA03-89ECB33BAE76}" destId="{DB39B687-C112-4122-82BD-4AC78312CE9F}" srcOrd="0" destOrd="0" presId="urn:microsoft.com/office/officeart/2018/2/layout/IconCircleList"/>
    <dgm:cxn modelId="{A919DD24-43FD-479A-B984-313B69DF76E1}" type="presParOf" srcId="{FF92DF38-F2AD-45E4-BA03-89ECB33BAE76}" destId="{E26E2775-3B67-4F5C-A3A0-FD0D7854736B}" srcOrd="1" destOrd="0" presId="urn:microsoft.com/office/officeart/2018/2/layout/IconCircleList"/>
    <dgm:cxn modelId="{5A57D7DD-2EC9-417A-8875-D77EBF3A52DE}" type="presParOf" srcId="{FF92DF38-F2AD-45E4-BA03-89ECB33BAE76}" destId="{DFF6A78B-9089-417C-89B2-E5CFE915F44D}" srcOrd="2" destOrd="0" presId="urn:microsoft.com/office/officeart/2018/2/layout/IconCircleList"/>
    <dgm:cxn modelId="{017CB045-31EA-4F2D-8C9D-38BB49A28362}" type="presParOf" srcId="{FF92DF38-F2AD-45E4-BA03-89ECB33BAE76}" destId="{3971B192-8A9E-44C6-86FB-AA9FC7FAB18C}" srcOrd="3" destOrd="0" presId="urn:microsoft.com/office/officeart/2018/2/layout/IconCircleList"/>
    <dgm:cxn modelId="{5A803CAB-5590-4204-8FC7-12AA53AD5256}" type="presParOf" srcId="{EC8C4087-7965-46BE-AF7A-8933557B48BB}" destId="{5302102A-E5B6-4576-9400-4A93E9A8A839}" srcOrd="7" destOrd="0" presId="urn:microsoft.com/office/officeart/2018/2/layout/IconCircleList"/>
    <dgm:cxn modelId="{AF64AA98-C24D-40F9-8D8D-24F7DDEB2636}" type="presParOf" srcId="{EC8C4087-7965-46BE-AF7A-8933557B48BB}" destId="{D8C49377-A592-49C5-BB7E-1F1BC14CA823}" srcOrd="8" destOrd="0" presId="urn:microsoft.com/office/officeart/2018/2/layout/IconCircleList"/>
    <dgm:cxn modelId="{54F24A21-5B47-4E84-B5E8-C9A81DD9F142}" type="presParOf" srcId="{D8C49377-A592-49C5-BB7E-1F1BC14CA823}" destId="{2BAF49E0-FC26-4ACA-AC8B-5CADA5DB275A}" srcOrd="0" destOrd="0" presId="urn:microsoft.com/office/officeart/2018/2/layout/IconCircleList"/>
    <dgm:cxn modelId="{60C945C5-D47D-42FA-9CBE-0B89F0BB1A36}" type="presParOf" srcId="{D8C49377-A592-49C5-BB7E-1F1BC14CA823}" destId="{AE679163-9B4D-4A99-B69F-AE26C851EC1D}" srcOrd="1" destOrd="0" presId="urn:microsoft.com/office/officeart/2018/2/layout/IconCircleList"/>
    <dgm:cxn modelId="{F831D016-C526-4EE2-88E9-5C4E30FA08D2}" type="presParOf" srcId="{D8C49377-A592-49C5-BB7E-1F1BC14CA823}" destId="{3FEACC15-E492-4A84-AEE2-891410E7E4B2}" srcOrd="2" destOrd="0" presId="urn:microsoft.com/office/officeart/2018/2/layout/IconCircleList"/>
    <dgm:cxn modelId="{77F05DB6-D1DD-4096-9AF4-18CB74C8FC2F}" type="presParOf" srcId="{D8C49377-A592-49C5-BB7E-1F1BC14CA823}" destId="{C33B8D6E-19EB-410B-83D1-78A8AF223520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823091-2E6E-4CCB-80C8-3007126B3D42}">
      <dsp:nvSpPr>
        <dsp:cNvPr id="0" name=""/>
        <dsp:cNvSpPr/>
      </dsp:nvSpPr>
      <dsp:spPr>
        <a:xfrm>
          <a:off x="764741" y="50390"/>
          <a:ext cx="1053665" cy="105366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C6C6EA-4207-4847-90A6-B714C1E8876A}">
      <dsp:nvSpPr>
        <dsp:cNvPr id="0" name=""/>
        <dsp:cNvSpPr/>
      </dsp:nvSpPr>
      <dsp:spPr>
        <a:xfrm>
          <a:off x="986011" y="271660"/>
          <a:ext cx="611126" cy="61112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CB3D63-186D-43EB-8800-EE96AB7849D9}">
      <dsp:nvSpPr>
        <dsp:cNvPr id="0" name=""/>
        <dsp:cNvSpPr/>
      </dsp:nvSpPr>
      <dsp:spPr>
        <a:xfrm>
          <a:off x="2044192" y="50390"/>
          <a:ext cx="2483641" cy="10536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/>
              </a:solidFill>
            </a:rPr>
            <a:t>1-1 vocational guidance</a:t>
          </a:r>
        </a:p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emily.smuts@lst.ac.uk</a:t>
          </a:r>
        </a:p>
      </dsp:txBody>
      <dsp:txXfrm>
        <a:off x="2044192" y="50390"/>
        <a:ext cx="2483641" cy="1053665"/>
      </dsp:txXfrm>
    </dsp:sp>
    <dsp:sp modelId="{B88B2BF2-BEDE-40B4-B291-A2CC9C24541A}">
      <dsp:nvSpPr>
        <dsp:cNvPr id="0" name=""/>
        <dsp:cNvSpPr/>
      </dsp:nvSpPr>
      <dsp:spPr>
        <a:xfrm>
          <a:off x="4960589" y="50390"/>
          <a:ext cx="1053665" cy="105366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7112C6-4E16-4912-AFAC-45778964D968}">
      <dsp:nvSpPr>
        <dsp:cNvPr id="0" name=""/>
        <dsp:cNvSpPr/>
      </dsp:nvSpPr>
      <dsp:spPr>
        <a:xfrm>
          <a:off x="5181859" y="271660"/>
          <a:ext cx="611126" cy="61112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5F1E22-8F62-4A0E-A8E2-4306A6A7208E}">
      <dsp:nvSpPr>
        <dsp:cNvPr id="0" name=""/>
        <dsp:cNvSpPr/>
      </dsp:nvSpPr>
      <dsp:spPr>
        <a:xfrm>
          <a:off x="6240041" y="50390"/>
          <a:ext cx="2483641" cy="10536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VLE resources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6240041" y="50390"/>
        <a:ext cx="2483641" cy="1053665"/>
      </dsp:txXfrm>
    </dsp:sp>
    <dsp:sp modelId="{D2FF5D1D-6510-472F-84DD-CE90BD9AFD66}">
      <dsp:nvSpPr>
        <dsp:cNvPr id="0" name=""/>
        <dsp:cNvSpPr/>
      </dsp:nvSpPr>
      <dsp:spPr>
        <a:xfrm>
          <a:off x="764741" y="1944211"/>
          <a:ext cx="1053665" cy="105366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182AA0-1DEB-4945-8C65-C1F5E0B591DB}">
      <dsp:nvSpPr>
        <dsp:cNvPr id="0" name=""/>
        <dsp:cNvSpPr/>
      </dsp:nvSpPr>
      <dsp:spPr>
        <a:xfrm>
          <a:off x="986011" y="2165481"/>
          <a:ext cx="611126" cy="61112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8D3EF-469E-4391-9566-A5A4D3AA02FD}">
      <dsp:nvSpPr>
        <dsp:cNvPr id="0" name=""/>
        <dsp:cNvSpPr/>
      </dsp:nvSpPr>
      <dsp:spPr>
        <a:xfrm>
          <a:off x="2044192" y="1944211"/>
          <a:ext cx="2483641" cy="10536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/>
              </a:solidFill>
            </a:rPr>
            <a:t>CV/Application support 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2044192" y="1944211"/>
        <a:ext cx="2483641" cy="1053665"/>
      </dsp:txXfrm>
    </dsp:sp>
    <dsp:sp modelId="{DB39B687-C112-4122-82BD-4AC78312CE9F}">
      <dsp:nvSpPr>
        <dsp:cNvPr id="0" name=""/>
        <dsp:cNvSpPr/>
      </dsp:nvSpPr>
      <dsp:spPr>
        <a:xfrm>
          <a:off x="4960589" y="1944211"/>
          <a:ext cx="1053665" cy="105366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6E2775-3B67-4F5C-A3A0-FD0D7854736B}">
      <dsp:nvSpPr>
        <dsp:cNvPr id="0" name=""/>
        <dsp:cNvSpPr/>
      </dsp:nvSpPr>
      <dsp:spPr>
        <a:xfrm>
          <a:off x="5181859" y="2165481"/>
          <a:ext cx="611126" cy="61112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71B192-8A9E-44C6-86FB-AA9FC7FAB18C}">
      <dsp:nvSpPr>
        <dsp:cNvPr id="0" name=""/>
        <dsp:cNvSpPr/>
      </dsp:nvSpPr>
      <dsp:spPr>
        <a:xfrm>
          <a:off x="6240041" y="1944211"/>
          <a:ext cx="2483641" cy="10536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/>
              </a:solidFill>
            </a:rPr>
            <a:t>Mock interviews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6240041" y="1944211"/>
        <a:ext cx="2483641" cy="1053665"/>
      </dsp:txXfrm>
    </dsp:sp>
    <dsp:sp modelId="{2BAF49E0-FC26-4ACA-AC8B-5CADA5DB275A}">
      <dsp:nvSpPr>
        <dsp:cNvPr id="0" name=""/>
        <dsp:cNvSpPr/>
      </dsp:nvSpPr>
      <dsp:spPr>
        <a:xfrm>
          <a:off x="764741" y="3838032"/>
          <a:ext cx="1053665" cy="105366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679163-9B4D-4A99-B69F-AE26C851EC1D}">
      <dsp:nvSpPr>
        <dsp:cNvPr id="0" name=""/>
        <dsp:cNvSpPr/>
      </dsp:nvSpPr>
      <dsp:spPr>
        <a:xfrm>
          <a:off x="986011" y="4059302"/>
          <a:ext cx="611126" cy="61112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3B8D6E-19EB-410B-83D1-78A8AF223520}">
      <dsp:nvSpPr>
        <dsp:cNvPr id="0" name=""/>
        <dsp:cNvSpPr/>
      </dsp:nvSpPr>
      <dsp:spPr>
        <a:xfrm>
          <a:off x="2044192" y="3838032"/>
          <a:ext cx="2483641" cy="10536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/>
              </a:solidFill>
            </a:rPr>
            <a:t>Live job ads on </a:t>
          </a:r>
          <a:r>
            <a:rPr lang="en-GB" sz="2400" kern="1200" dirty="0" err="1">
              <a:solidFill>
                <a:schemeClr val="bg1"/>
              </a:solidFill>
              <a:hlinkClick xmlns:r="http://schemas.openxmlformats.org/officeDocument/2006/relationships"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Almabase</a:t>
          </a:r>
          <a:r>
            <a:rPr lang="en-GB" sz="2400" kern="1200" dirty="0">
              <a:solidFill>
                <a:schemeClr val="bg1"/>
              </a:solidFill>
            </a:rPr>
            <a:t> (need to sign-up as </a:t>
          </a:r>
          <a:r>
            <a:rPr lang="en-GB" sz="2400" kern="1200" dirty="0">
              <a:solidFill>
                <a:schemeClr val="bg1"/>
              </a:solidFill>
              <a:hlinkClick xmlns:r="http://schemas.openxmlformats.org/officeDocument/2006/relationships" r:id="rId8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alumnus</a:t>
          </a:r>
          <a:r>
            <a:rPr lang="en-GB" sz="2400" kern="1200" dirty="0">
              <a:solidFill>
                <a:schemeClr val="bg1"/>
              </a:solidFill>
            </a:rPr>
            <a:t>)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2044192" y="3838032"/>
        <a:ext cx="2483641" cy="10536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A8FBA-4E6C-8346-97B9-7B3A2FDE983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90010-65E1-884C-ACEB-299D1E0CF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47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A8FBA-4E6C-8346-97B9-7B3A2FDE983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90010-65E1-884C-ACEB-299D1E0CF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001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A8FBA-4E6C-8346-97B9-7B3A2FDE983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90010-65E1-884C-ACEB-299D1E0CF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557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A8FBA-4E6C-8346-97B9-7B3A2FDE983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90010-65E1-884C-ACEB-299D1E0CF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19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A8FBA-4E6C-8346-97B9-7B3A2FDE983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90010-65E1-884C-ACEB-299D1E0CF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225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A8FBA-4E6C-8346-97B9-7B3A2FDE983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90010-65E1-884C-ACEB-299D1E0CF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919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A8FBA-4E6C-8346-97B9-7B3A2FDE983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90010-65E1-884C-ACEB-299D1E0CF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73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A8FBA-4E6C-8346-97B9-7B3A2FDE983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90010-65E1-884C-ACEB-299D1E0CF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861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A8FBA-4E6C-8346-97B9-7B3A2FDE983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90010-65E1-884C-ACEB-299D1E0CF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461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A8FBA-4E6C-8346-97B9-7B3A2FDE983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90010-65E1-884C-ACEB-299D1E0CF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419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A8FBA-4E6C-8346-97B9-7B3A2FDE983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90010-65E1-884C-ACEB-299D1E0CF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16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EA8FBA-4E6C-8346-97B9-7B3A2FDE983C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890010-65E1-884C-ACEB-299D1E0CF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884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4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638B401E-0A56-8269-D578-AC4F5C4A11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106" y="2422838"/>
            <a:ext cx="9771705" cy="201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14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48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83AE63-63B9-888F-9247-2200321FC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22E4C719-E97E-49C2-3A1A-902C1E57A40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292" y="5728138"/>
            <a:ext cx="3794886" cy="78149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867D320-29BF-6B0A-DF2D-26A7245B5904}"/>
              </a:ext>
            </a:extLst>
          </p:cNvPr>
          <p:cNvSpPr txBox="1">
            <a:spLocks/>
          </p:cNvSpPr>
          <p:nvPr/>
        </p:nvSpPr>
        <p:spPr>
          <a:xfrm>
            <a:off x="838200" y="1427066"/>
            <a:ext cx="10515600" cy="47634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560D4C-AAD6-426D-15A5-09116163E127}"/>
              </a:ext>
            </a:extLst>
          </p:cNvPr>
          <p:cNvSpPr txBox="1">
            <a:spLocks/>
          </p:cNvSpPr>
          <p:nvPr/>
        </p:nvSpPr>
        <p:spPr>
          <a:xfrm>
            <a:off x="713232" y="449848"/>
            <a:ext cx="1102461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GB">
                <a:solidFill>
                  <a:schemeClr val="bg1"/>
                </a:solidFill>
              </a:rPr>
            </a:br>
            <a:br>
              <a:rPr lang="en-GB">
                <a:solidFill>
                  <a:schemeClr val="bg1"/>
                </a:solidFill>
              </a:rPr>
            </a:br>
            <a:r>
              <a:rPr lang="en-GB" sz="17600" b="1">
                <a:solidFill>
                  <a:schemeClr val="bg1"/>
                </a:solidFill>
              </a:rPr>
              <a:t>How LST Vocational Services </a:t>
            </a:r>
          </a:p>
          <a:p>
            <a:r>
              <a:rPr lang="en-GB" sz="17600" b="1">
                <a:solidFill>
                  <a:schemeClr val="bg1"/>
                </a:solidFill>
              </a:rPr>
              <a:t>can support you</a:t>
            </a:r>
            <a:br>
              <a:rPr lang="en-GB" sz="11700" b="1">
                <a:solidFill>
                  <a:schemeClr val="bg1"/>
                </a:solidFill>
              </a:rPr>
            </a:br>
            <a:endParaRPr lang="en-GB" sz="11700" b="1">
              <a:solidFill>
                <a:schemeClr val="bg1"/>
              </a:solidFill>
            </a:endParaRP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C6489ED4-009F-460F-11AF-949C8200E4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1258377"/>
              </p:ext>
            </p:extLst>
          </p:nvPr>
        </p:nvGraphicFramePr>
        <p:xfrm>
          <a:off x="1865376" y="1567543"/>
          <a:ext cx="9488424" cy="4942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69136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48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1A00C9-CDA4-C550-ABF9-4E4CAD06F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C1A678-DFE8-8311-C3E4-1EC95790865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106" y="2422838"/>
            <a:ext cx="9771705" cy="201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22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4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1BEFE7BC-BB8D-082F-500A-46E79155B88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292" y="5728138"/>
            <a:ext cx="3794886" cy="7814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C1E3218-33F7-491C-AECF-ADF2C1940D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571676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Vocations &amp; Employability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747E81B-D62C-9FBC-7110-4EAEEBDBC5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Tuesday 5 May 2026,  14.30 – 15.30</a:t>
            </a:r>
          </a:p>
        </p:txBody>
      </p:sp>
    </p:spTree>
    <p:extLst>
      <p:ext uri="{BB962C8B-B14F-4D97-AF65-F5344CB8AC3E}">
        <p14:creationId xmlns:p14="http://schemas.microsoft.com/office/powerpoint/2010/main" val="1052515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48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36BD6A-36D0-5720-565F-7734F23F9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9F06D6B7-41A3-E151-1527-C06E8CEA726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292" y="5728138"/>
            <a:ext cx="3794886" cy="7814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23E369-69EF-52AA-A8F6-1BECFB843BA2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7870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b="1">
                <a:solidFill>
                  <a:schemeClr val="bg1"/>
                </a:solidFill>
              </a:rPr>
              <a:t>Straw poll: which category are you in?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7199978-DEE3-5CF1-BD94-503308942DD7}"/>
              </a:ext>
            </a:extLst>
          </p:cNvPr>
          <p:cNvSpPr txBox="1">
            <a:spLocks/>
          </p:cNvSpPr>
          <p:nvPr/>
        </p:nvSpPr>
        <p:spPr>
          <a:xfrm>
            <a:off x="893064" y="164274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en-GB" sz="2900">
                <a:solidFill>
                  <a:schemeClr val="bg1"/>
                </a:solidFill>
              </a:rPr>
              <a:t>In settled employment: not looking to change</a:t>
            </a:r>
          </a:p>
          <a:p>
            <a:pPr marL="514350" indent="-514350" algn="l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endParaRPr lang="en-GB" sz="2900">
              <a:solidFill>
                <a:schemeClr val="bg1"/>
              </a:solidFill>
            </a:endParaRPr>
          </a:p>
          <a:p>
            <a:pPr marL="514350" indent="-514350" algn="l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en-GB" sz="2900">
                <a:solidFill>
                  <a:schemeClr val="bg1"/>
                </a:solidFill>
              </a:rPr>
              <a:t>In part- / full-time employment alongside research:                     </a:t>
            </a:r>
            <a:br>
              <a:rPr lang="en-GB" sz="2900">
                <a:solidFill>
                  <a:schemeClr val="bg1"/>
                </a:solidFill>
              </a:rPr>
            </a:br>
            <a:r>
              <a:rPr lang="en-GB" sz="2900">
                <a:solidFill>
                  <a:schemeClr val="bg1"/>
                </a:solidFill>
              </a:rPr>
              <a:t>open to change</a:t>
            </a:r>
          </a:p>
          <a:p>
            <a:pPr marL="514350" indent="-514350" algn="l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endParaRPr lang="en-GB" sz="2900">
              <a:solidFill>
                <a:schemeClr val="bg1"/>
              </a:solidFill>
            </a:endParaRPr>
          </a:p>
          <a:p>
            <a:pPr marL="514350" indent="-514350" algn="l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en-GB" sz="2900">
                <a:solidFill>
                  <a:schemeClr val="bg1"/>
                </a:solidFill>
              </a:rPr>
              <a:t>Actively seeking new direction/vocation</a:t>
            </a:r>
          </a:p>
          <a:p>
            <a:pPr marL="514350" indent="-514350" algn="l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endParaRPr lang="en-GB" sz="2900">
              <a:solidFill>
                <a:schemeClr val="bg1"/>
              </a:solidFill>
            </a:endParaRPr>
          </a:p>
          <a:p>
            <a:pPr marL="514350" indent="-514350" algn="l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en-GB" sz="2900">
                <a:solidFill>
                  <a:schemeClr val="bg1"/>
                </a:solidFill>
              </a:rPr>
              <a:t>Other</a:t>
            </a:r>
          </a:p>
          <a:p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810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48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22D34C-6CE3-7660-901C-D7128E8E5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7726F435-EB3F-DAF8-0720-6A40667C486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1292" y="5728138"/>
            <a:ext cx="3794886" cy="7814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1E8413-C91B-5EC9-1661-2D04E013C872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7870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b="1" dirty="0">
                <a:solidFill>
                  <a:schemeClr val="bg1"/>
                </a:solidFill>
              </a:rPr>
              <a:t>Rich Powney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FCD1EB8-78B7-77D3-297A-A902741DE47B}"/>
              </a:ext>
            </a:extLst>
          </p:cNvPr>
          <p:cNvSpPr txBox="1">
            <a:spLocks/>
          </p:cNvSpPr>
          <p:nvPr/>
        </p:nvSpPr>
        <p:spPr>
          <a:xfrm>
            <a:off x="893064" y="164274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video1002624864">
            <a:hlinkClick r:id="" action="ppaction://media"/>
            <a:extLst>
              <a:ext uri="{FF2B5EF4-FFF2-40B4-BE49-F238E27FC236}">
                <a16:creationId xmlns:a16="http://schemas.microsoft.com/office/drawing/2014/main" id="{C4EC8190-A09B-3E97-4546-063ED8213F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69629" y="1052248"/>
            <a:ext cx="9362469" cy="526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530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7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48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C0F3A2-5090-0FCA-6C47-1A697E791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E034215F-5BF0-5AF7-78B5-528112B33C3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292" y="5728138"/>
            <a:ext cx="3794886" cy="78149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008116F-0241-8657-B12E-2622AA415EBB}"/>
              </a:ext>
            </a:extLst>
          </p:cNvPr>
          <p:cNvSpPr txBox="1">
            <a:spLocks/>
          </p:cNvSpPr>
          <p:nvPr/>
        </p:nvSpPr>
        <p:spPr>
          <a:xfrm>
            <a:off x="838200" y="1427066"/>
            <a:ext cx="10515600" cy="47634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>
              <a:solidFill>
                <a:schemeClr val="bg1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FBA9F2C-D9B1-AC2D-C10A-65AC2928CD00}"/>
              </a:ext>
            </a:extLst>
          </p:cNvPr>
          <p:cNvSpPr txBox="1">
            <a:spLocks/>
          </p:cNvSpPr>
          <p:nvPr/>
        </p:nvSpPr>
        <p:spPr>
          <a:xfrm>
            <a:off x="673608" y="621793"/>
            <a:ext cx="10515600" cy="10972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b="1">
                <a:solidFill>
                  <a:schemeClr val="bg1"/>
                </a:solidFill>
              </a:rPr>
              <a:t>Panel Q&amp;A</a:t>
            </a:r>
          </a:p>
        </p:txBody>
      </p:sp>
    </p:spTree>
    <p:extLst>
      <p:ext uri="{BB962C8B-B14F-4D97-AF65-F5344CB8AC3E}">
        <p14:creationId xmlns:p14="http://schemas.microsoft.com/office/powerpoint/2010/main" val="1108717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48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A2277B-0778-F6FB-8CB0-2F9B064A4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E245D41-DE8C-BD6D-EF8E-BA5A9C0699B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292" y="5728138"/>
            <a:ext cx="3794886" cy="7814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CA990B-316C-2B17-D7C6-E3D1A6DDAA5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7870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b="1" dirty="0">
                <a:solidFill>
                  <a:schemeClr val="bg1"/>
                </a:solidFill>
              </a:rPr>
              <a:t>Three things to do through your PhD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9A15FA9-4698-6A8D-5C94-5DD97C23248E}"/>
              </a:ext>
            </a:extLst>
          </p:cNvPr>
          <p:cNvSpPr txBox="1">
            <a:spLocks/>
          </p:cNvSpPr>
          <p:nvPr/>
        </p:nvSpPr>
        <p:spPr>
          <a:xfrm>
            <a:off x="893064" y="164274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en-GB" sz="2900" dirty="0">
                <a:solidFill>
                  <a:schemeClr val="bg1"/>
                </a:solidFill>
              </a:rPr>
              <a:t>Have a plan (or TWO!)</a:t>
            </a:r>
          </a:p>
          <a:p>
            <a:pPr marL="514350" indent="-514350" algn="l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endParaRPr lang="en-GB" sz="2900" dirty="0">
              <a:solidFill>
                <a:schemeClr val="bg1"/>
              </a:solidFill>
            </a:endParaRPr>
          </a:p>
          <a:p>
            <a:pPr marL="514350" indent="-514350" algn="l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endParaRPr lang="en-GB" sz="2900" dirty="0">
              <a:solidFill>
                <a:schemeClr val="bg1"/>
              </a:solidFill>
            </a:endParaRPr>
          </a:p>
          <a:p>
            <a:pPr marL="514350" indent="-514350" algn="l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en-GB" sz="2900" dirty="0">
                <a:solidFill>
                  <a:schemeClr val="bg1"/>
                </a:solidFill>
              </a:rPr>
              <a:t>Gain experience</a:t>
            </a:r>
          </a:p>
          <a:p>
            <a:pPr marL="514350" indent="-514350" algn="l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endParaRPr lang="en-GB" sz="2900" dirty="0">
              <a:solidFill>
                <a:schemeClr val="bg1"/>
              </a:solidFill>
            </a:endParaRPr>
          </a:p>
          <a:p>
            <a:pPr marL="514350" indent="-514350" algn="l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endParaRPr lang="en-GB" sz="2900" dirty="0">
              <a:solidFill>
                <a:schemeClr val="bg1"/>
              </a:solidFill>
            </a:endParaRPr>
          </a:p>
          <a:p>
            <a:pPr marL="514350" indent="-514350" algn="l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en-GB" sz="2900" dirty="0">
                <a:solidFill>
                  <a:schemeClr val="bg1"/>
                </a:solidFill>
              </a:rPr>
              <a:t>Build support network</a:t>
            </a:r>
          </a:p>
        </p:txBody>
      </p:sp>
    </p:spTree>
    <p:extLst>
      <p:ext uri="{BB962C8B-B14F-4D97-AF65-F5344CB8AC3E}">
        <p14:creationId xmlns:p14="http://schemas.microsoft.com/office/powerpoint/2010/main" val="1214176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48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3024EC-9F59-E96C-BCA7-00CC799A4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41B160D4-DC79-9BEE-79C1-BCC17FA3B52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292" y="5728138"/>
            <a:ext cx="3794886" cy="7814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1D2A57-AD89-D059-45D6-9C26CB259779}"/>
              </a:ext>
            </a:extLst>
          </p:cNvPr>
          <p:cNvSpPr txBox="1">
            <a:spLocks/>
          </p:cNvSpPr>
          <p:nvPr/>
        </p:nvSpPr>
        <p:spPr>
          <a:xfrm>
            <a:off x="838200" y="3376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2300" b="1" dirty="0">
                <a:solidFill>
                  <a:schemeClr val="bg1"/>
                </a:solidFill>
              </a:rPr>
              <a:t>1. Have a plan – or TWO</a:t>
            </a:r>
            <a:br>
              <a:rPr lang="en-GB" sz="12300" b="1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856A0E3-060F-3C50-5B2E-5BF7575CBA63}"/>
              </a:ext>
            </a:extLst>
          </p:cNvPr>
          <p:cNvSpPr txBox="1">
            <a:spLocks/>
          </p:cNvSpPr>
          <p:nvPr/>
        </p:nvSpPr>
        <p:spPr>
          <a:xfrm>
            <a:off x="838200" y="1253330"/>
            <a:ext cx="10515600" cy="4944270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lnSpc>
                <a:spcPct val="170000"/>
              </a:lnSpc>
              <a:buFont typeface="Arial" panose="020B0604020202020204" pitchFamily="34" charset="0"/>
              <a:buChar char="•"/>
            </a:pPr>
            <a:endParaRPr lang="en-GB" sz="4100" b="1" dirty="0">
              <a:solidFill>
                <a:schemeClr val="bg1"/>
              </a:solidFill>
            </a:endParaRPr>
          </a:p>
          <a:p>
            <a:pPr marL="342900" indent="-342900" algn="l">
              <a:lnSpc>
                <a:spcPct val="170000"/>
              </a:lnSpc>
              <a:buFontTx/>
              <a:buChar char="-"/>
            </a:pPr>
            <a:r>
              <a:rPr lang="en-GB" sz="8000" dirty="0">
                <a:solidFill>
                  <a:schemeClr val="bg1"/>
                </a:solidFill>
              </a:rPr>
              <a:t>Academic AND non-academic career plan: start early</a:t>
            </a:r>
          </a:p>
          <a:p>
            <a:pPr marL="342900" indent="-342900" algn="l">
              <a:lnSpc>
                <a:spcPct val="170000"/>
              </a:lnSpc>
              <a:buFontTx/>
              <a:buChar char="-"/>
            </a:pPr>
            <a:r>
              <a:rPr lang="en-GB" sz="8000" dirty="0">
                <a:solidFill>
                  <a:schemeClr val="bg1"/>
                </a:solidFill>
              </a:rPr>
              <a:t>Find organisations you resonate with: stay in touch</a:t>
            </a:r>
          </a:p>
          <a:p>
            <a:pPr marL="342900" indent="-342900" algn="l">
              <a:lnSpc>
                <a:spcPct val="170000"/>
              </a:lnSpc>
              <a:buFontTx/>
              <a:buChar char="-"/>
            </a:pPr>
            <a:r>
              <a:rPr lang="en-GB" sz="8000" dirty="0">
                <a:solidFill>
                  <a:schemeClr val="bg1"/>
                </a:solidFill>
              </a:rPr>
              <a:t>Define your ideal working context – think holistically</a:t>
            </a:r>
          </a:p>
          <a:p>
            <a:pPr marL="342900" indent="-342900" algn="l">
              <a:lnSpc>
                <a:spcPct val="170000"/>
              </a:lnSpc>
              <a:buFontTx/>
              <a:buChar char="-"/>
            </a:pPr>
            <a:r>
              <a:rPr lang="en-GB" sz="8000" dirty="0">
                <a:solidFill>
                  <a:schemeClr val="bg1"/>
                </a:solidFill>
              </a:rPr>
              <a:t>Where do you want to be, vocationally, in five years’ time?</a:t>
            </a:r>
          </a:p>
          <a:p>
            <a:pPr marL="342900" indent="-342900" algn="l">
              <a:lnSpc>
                <a:spcPct val="170000"/>
              </a:lnSpc>
              <a:buFontTx/>
              <a:buChar char="-"/>
            </a:pPr>
            <a:r>
              <a:rPr lang="en-GB" sz="8000" dirty="0">
                <a:solidFill>
                  <a:schemeClr val="bg1"/>
                </a:solidFill>
              </a:rPr>
              <a:t>Start </a:t>
            </a:r>
            <a:r>
              <a:rPr lang="en-GB" sz="8000" dirty="0"/>
              <a:t> </a:t>
            </a:r>
            <a:r>
              <a:rPr lang="en-GB" sz="8000" dirty="0">
                <a:solidFill>
                  <a:schemeClr val="bg1"/>
                </a:solidFill>
              </a:rPr>
              <a:t>serious planning </a:t>
            </a:r>
            <a:r>
              <a:rPr lang="en-GB" sz="8000" b="1" dirty="0">
                <a:solidFill>
                  <a:schemeClr val="bg1"/>
                </a:solidFill>
              </a:rPr>
              <a:t>1.5 yrs before graduating</a:t>
            </a:r>
            <a:r>
              <a:rPr lang="en-GB" sz="8000" dirty="0">
                <a:solidFill>
                  <a:schemeClr val="bg1"/>
                </a:solidFill>
              </a:rPr>
              <a:t>.</a:t>
            </a:r>
          </a:p>
          <a:p>
            <a:pPr lvl="0" algn="l"/>
            <a:endParaRPr lang="en-GB" sz="3800" dirty="0">
              <a:solidFill>
                <a:schemeClr val="bg1"/>
              </a:solidFill>
            </a:endParaRPr>
          </a:p>
          <a:p>
            <a:pPr algn="l"/>
            <a:r>
              <a:rPr lang="en-GB" sz="3800" b="1" dirty="0">
                <a:solidFill>
                  <a:schemeClr val="bg1"/>
                </a:solidFill>
              </a:rPr>
              <a:t>-</a:t>
            </a:r>
            <a:endParaRPr lang="en-GB" sz="3800" dirty="0">
              <a:solidFill>
                <a:schemeClr val="bg1"/>
              </a:solidFill>
            </a:endParaRPr>
          </a:p>
          <a:p>
            <a:pPr lvl="2" algn="l"/>
            <a:endParaRPr lang="en-GB" sz="3100" dirty="0">
              <a:solidFill>
                <a:schemeClr val="bg1"/>
              </a:solidFill>
            </a:endParaRPr>
          </a:p>
          <a:p>
            <a:pPr lvl="2" algn="l"/>
            <a:endParaRPr lang="en-GB" sz="3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639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48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B5D3EB-3AD6-2745-AA4D-153A7D1BE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89D7D364-DBE7-181D-608A-DC9C0278A47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292" y="5728138"/>
            <a:ext cx="3794886" cy="78149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7A904DE-5EEA-6C75-DDF5-0E2DFA43F477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r>
              <a:rPr lang="en-GB" sz="17600" b="1" dirty="0">
                <a:solidFill>
                  <a:schemeClr val="bg1"/>
                </a:solidFill>
              </a:rPr>
              <a:t>2. Gain experience</a:t>
            </a:r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BAAAA19-B85C-A325-E806-647562E33CC9}"/>
              </a:ext>
            </a:extLst>
          </p:cNvPr>
          <p:cNvSpPr txBox="1">
            <a:spLocks/>
          </p:cNvSpPr>
          <p:nvPr/>
        </p:nvSpPr>
        <p:spPr>
          <a:xfrm>
            <a:off x="838200" y="1253330"/>
            <a:ext cx="10515600" cy="47634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i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2C1394-C818-F6FD-4D87-53C8625ADD07}"/>
              </a:ext>
            </a:extLst>
          </p:cNvPr>
          <p:cNvSpPr txBox="1"/>
          <p:nvPr/>
        </p:nvSpPr>
        <p:spPr>
          <a:xfrm>
            <a:off x="1094390" y="1253330"/>
            <a:ext cx="10515599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endParaRPr lang="en-GB" sz="3200" b="1" dirty="0">
              <a:solidFill>
                <a:schemeClr val="bg1"/>
              </a:solidFill>
            </a:endParaRPr>
          </a:p>
          <a:p>
            <a:pPr lvl="1"/>
            <a:r>
              <a:rPr lang="en-GB" sz="3200" b="1" dirty="0">
                <a:solidFill>
                  <a:schemeClr val="bg1"/>
                </a:solidFill>
              </a:rPr>
              <a:t>Non-Academic:</a:t>
            </a:r>
          </a:p>
          <a:p>
            <a:pPr lvl="1"/>
            <a:r>
              <a:rPr lang="en-GB" sz="3200" dirty="0">
                <a:solidFill>
                  <a:schemeClr val="bg1"/>
                </a:solidFill>
              </a:rPr>
              <a:t>- Paid/voluntary experience alongside your research</a:t>
            </a:r>
          </a:p>
          <a:p>
            <a:r>
              <a:rPr lang="en-GB" sz="3200" dirty="0">
                <a:solidFill>
                  <a:schemeClr val="bg1"/>
                </a:solidFill>
              </a:rPr>
              <a:t>	- </a:t>
            </a:r>
            <a:r>
              <a:rPr lang="en-GB" sz="3000" dirty="0">
                <a:solidFill>
                  <a:schemeClr val="bg1"/>
                </a:solidFill>
              </a:rPr>
              <a:t>Teaching - Public engagement - Policy internships – Charity</a:t>
            </a:r>
          </a:p>
          <a:p>
            <a:endParaRPr lang="en-GB" sz="3200" dirty="0">
              <a:solidFill>
                <a:schemeClr val="bg1"/>
              </a:solidFill>
            </a:endParaRPr>
          </a:p>
          <a:p>
            <a:r>
              <a:rPr lang="en-GB" sz="3200" dirty="0">
                <a:solidFill>
                  <a:schemeClr val="bg1"/>
                </a:solidFill>
              </a:rPr>
              <a:t>	</a:t>
            </a:r>
            <a:r>
              <a:rPr lang="en-GB" sz="3200" b="1" dirty="0">
                <a:solidFill>
                  <a:schemeClr val="bg1"/>
                </a:solidFill>
              </a:rPr>
              <a:t>Academic:</a:t>
            </a:r>
          </a:p>
          <a:p>
            <a:pPr lvl="1"/>
            <a:r>
              <a:rPr lang="en-GB" sz="3200" dirty="0">
                <a:solidFill>
                  <a:schemeClr val="bg1"/>
                </a:solidFill>
              </a:rPr>
              <a:t>- Present papers, keep in close contact with supervisor</a:t>
            </a:r>
          </a:p>
          <a:p>
            <a:pPr lvl="1"/>
            <a:r>
              <a:rPr lang="en-GB" sz="3200" dirty="0">
                <a:solidFill>
                  <a:schemeClr val="bg1"/>
                </a:solidFill>
              </a:rPr>
              <a:t>- Consider global Theological education</a:t>
            </a:r>
          </a:p>
        </p:txBody>
      </p:sp>
    </p:spTree>
    <p:extLst>
      <p:ext uri="{BB962C8B-B14F-4D97-AF65-F5344CB8AC3E}">
        <p14:creationId xmlns:p14="http://schemas.microsoft.com/office/powerpoint/2010/main" val="2073625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48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F50D70-B6E2-5202-4A48-13548A8DA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63BB1FD5-7CCF-0959-AE5C-93DDA74D314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292" y="5728138"/>
            <a:ext cx="3794886" cy="78149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7D1048A-2660-1217-B700-4F57D1A9217B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r>
              <a:rPr lang="en-GB" sz="17600" b="1" dirty="0">
                <a:solidFill>
                  <a:schemeClr val="bg1"/>
                </a:solidFill>
              </a:rPr>
              <a:t>3. Build support networks</a:t>
            </a:r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0BDCED9-0FDC-79DF-354C-D8BEF17E2EAF}"/>
              </a:ext>
            </a:extLst>
          </p:cNvPr>
          <p:cNvSpPr txBox="1">
            <a:spLocks/>
          </p:cNvSpPr>
          <p:nvPr/>
        </p:nvSpPr>
        <p:spPr>
          <a:xfrm>
            <a:off x="838200" y="1253330"/>
            <a:ext cx="10515600" cy="47634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i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E4F81F-120A-8DF3-DDB2-42442F13E939}"/>
              </a:ext>
            </a:extLst>
          </p:cNvPr>
          <p:cNvSpPr txBox="1"/>
          <p:nvPr/>
        </p:nvSpPr>
        <p:spPr>
          <a:xfrm>
            <a:off x="1094390" y="1253330"/>
            <a:ext cx="10515599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FontTx/>
              <a:buChar char="-"/>
            </a:pPr>
            <a:r>
              <a:rPr lang="en-GB" sz="3200" dirty="0">
                <a:solidFill>
                  <a:schemeClr val="bg1"/>
                </a:solidFill>
              </a:rPr>
              <a:t>‘With peers and profs</a:t>
            </a:r>
            <a:r>
              <a:rPr lang="en-GB" sz="3200">
                <a:solidFill>
                  <a:schemeClr val="bg1"/>
                </a:solidFill>
              </a:rPr>
              <a:t>’: Prof </a:t>
            </a:r>
            <a:r>
              <a:rPr lang="en-GB" sz="3200" dirty="0">
                <a:solidFill>
                  <a:schemeClr val="bg1"/>
                </a:solidFill>
              </a:rPr>
              <a:t>Graham Twelftree</a:t>
            </a:r>
          </a:p>
          <a:p>
            <a:pPr marL="1371600" lvl="2" indent="-457200">
              <a:buFontTx/>
              <a:buChar char="-"/>
            </a:pPr>
            <a:r>
              <a:rPr lang="en-GB" sz="3200" b="1" dirty="0">
                <a:solidFill>
                  <a:schemeClr val="bg1"/>
                </a:solidFill>
              </a:rPr>
              <a:t>Conferences</a:t>
            </a:r>
            <a:r>
              <a:rPr lang="en-GB" sz="3200" dirty="0">
                <a:solidFill>
                  <a:schemeClr val="bg1"/>
                </a:solidFill>
              </a:rPr>
              <a:t>:</a:t>
            </a:r>
          </a:p>
          <a:p>
            <a:pPr marL="1828800" lvl="3" indent="-457200">
              <a:buFontTx/>
              <a:buChar char="-"/>
            </a:pPr>
            <a:r>
              <a:rPr lang="en-GB" sz="3200" dirty="0">
                <a:solidFill>
                  <a:schemeClr val="bg1"/>
                </a:solidFill>
              </a:rPr>
              <a:t>Prioritise quality over quantity</a:t>
            </a:r>
          </a:p>
          <a:p>
            <a:pPr marL="1828800" lvl="3" indent="-457200">
              <a:buFontTx/>
              <a:buChar char="-"/>
            </a:pPr>
            <a:r>
              <a:rPr lang="en-GB" sz="3200" dirty="0">
                <a:solidFill>
                  <a:schemeClr val="bg1"/>
                </a:solidFill>
              </a:rPr>
              <a:t>For ongoing support and exchange of ideas</a:t>
            </a:r>
          </a:p>
          <a:p>
            <a:pPr marL="1371600" lvl="2" indent="-457200">
              <a:buFontTx/>
              <a:buChar char="-"/>
            </a:pPr>
            <a:r>
              <a:rPr lang="en-GB" sz="3200" b="1" dirty="0">
                <a:solidFill>
                  <a:schemeClr val="bg1"/>
                </a:solidFill>
              </a:rPr>
              <a:t>LinkedIn</a:t>
            </a:r>
            <a:r>
              <a:rPr lang="en-GB" sz="3200" dirty="0">
                <a:solidFill>
                  <a:schemeClr val="bg1"/>
                </a:solidFill>
              </a:rPr>
              <a:t>:</a:t>
            </a:r>
          </a:p>
          <a:p>
            <a:pPr marL="1828800" lvl="3" indent="-457200">
              <a:buFontTx/>
              <a:buChar char="-"/>
            </a:pPr>
            <a:r>
              <a:rPr lang="en-GB" sz="3200" dirty="0">
                <a:solidFill>
                  <a:schemeClr val="bg1"/>
                </a:solidFill>
              </a:rPr>
              <a:t>posts can lead to collaborative partnership</a:t>
            </a:r>
          </a:p>
          <a:p>
            <a:pPr marL="1828800" lvl="3" indent="-457200">
              <a:buFontTx/>
              <a:buChar char="-"/>
            </a:pPr>
            <a:r>
              <a:rPr lang="en-GB" sz="3200" dirty="0">
                <a:solidFill>
                  <a:schemeClr val="bg1"/>
                </a:solidFill>
              </a:rPr>
              <a:t>Create opportunities by showcasing work</a:t>
            </a:r>
          </a:p>
          <a:p>
            <a:pPr lvl="2"/>
            <a:r>
              <a:rPr lang="en-GB" sz="3200" dirty="0">
                <a:solidFill>
                  <a:schemeClr val="bg1"/>
                </a:solidFill>
              </a:rPr>
              <a:t>- </a:t>
            </a:r>
            <a:r>
              <a:rPr lang="en-GB" sz="3200" b="1" dirty="0">
                <a:solidFill>
                  <a:schemeClr val="bg1"/>
                </a:solidFill>
              </a:rPr>
              <a:t>Alumni</a:t>
            </a:r>
            <a:r>
              <a:rPr lang="en-GB" sz="3200" dirty="0">
                <a:solidFill>
                  <a:schemeClr val="bg1"/>
                </a:solidFill>
              </a:rPr>
              <a:t>: keep in touch personally, professionally</a:t>
            </a:r>
          </a:p>
          <a:p>
            <a:pPr marL="1371600" lvl="2" indent="-457200">
              <a:buFontTx/>
              <a:buChar char="-"/>
            </a:pPr>
            <a:endParaRPr lang="en-GB" sz="2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2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53bbf22-9828-48ab-8781-2b14b96c1edb" xsi:nil="true"/>
    <lcf76f155ced4ddcb4097134ff3c332f xmlns="4fc9296c-9549-4663-8b0a-06817b07017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34ACA05B521741B9DCAFB7EA56D3FC" ma:contentTypeVersion="18" ma:contentTypeDescription="Create a new document." ma:contentTypeScope="" ma:versionID="9b0ebe9326839ed001d1ee79477d8317">
  <xsd:schema xmlns:xsd="http://www.w3.org/2001/XMLSchema" xmlns:xs="http://www.w3.org/2001/XMLSchema" xmlns:p="http://schemas.microsoft.com/office/2006/metadata/properties" xmlns:ns2="4fc9296c-9549-4663-8b0a-06817b07017e" xmlns:ns3="953bbf22-9828-48ab-8781-2b14b96c1edb" targetNamespace="http://schemas.microsoft.com/office/2006/metadata/properties" ma:root="true" ma:fieldsID="53f6f1ccad2e651054b07e43364f94d6" ns2:_="" ns3:_="">
    <xsd:import namespace="4fc9296c-9549-4663-8b0a-06817b07017e"/>
    <xsd:import namespace="953bbf22-9828-48ab-8781-2b14b96c1e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c9296c-9549-4663-8b0a-06817b0701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9abf19a-07e3-468b-92db-52e8d1da4d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3bbf22-9828-48ab-8781-2b14b96c1ed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2ed186d-c120-429c-8888-d189b6cea9b6}" ma:internalName="TaxCatchAll" ma:showField="CatchAllData" ma:web="953bbf22-9828-48ab-8781-2b14b96c1e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37F3BF-21E6-4CBD-97CB-A6951ECCF9EA}">
  <ds:schemaRefs>
    <ds:schemaRef ds:uri="953bbf22-9828-48ab-8781-2b14b96c1edb"/>
    <ds:schemaRef ds:uri="b07a334e-3586-49a9-b0c8-f760140b05bd"/>
    <ds:schemaRef ds:uri="http://schemas.microsoft.com/office/2006/metadata/properties"/>
    <ds:schemaRef ds:uri="http://schemas.microsoft.com/office/infopath/2007/PartnerControls"/>
    <ds:schemaRef ds:uri="4fc9296c-9549-4663-8b0a-06817b07017e"/>
  </ds:schemaRefs>
</ds:datastoreItem>
</file>

<file path=customXml/itemProps2.xml><?xml version="1.0" encoding="utf-8"?>
<ds:datastoreItem xmlns:ds="http://schemas.openxmlformats.org/officeDocument/2006/customXml" ds:itemID="{8C29CCAE-94B1-444C-B104-0FC41C130F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fc9296c-9549-4663-8b0a-06817b07017e"/>
    <ds:schemaRef ds:uri="953bbf22-9828-48ab-8781-2b14b96c1e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A5D299D-355F-440D-A331-2376B998A1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454</TotalTime>
  <Words>275</Words>
  <Application>Microsoft Office PowerPoint</Application>
  <PresentationFormat>Widescreen</PresentationFormat>
  <Paragraphs>55</Paragraphs>
  <Slides>11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Vocations &amp; Employability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Hayley Pang (LST)</dc:creator>
  <cp:lastModifiedBy>Emily Smuts (LST)</cp:lastModifiedBy>
  <cp:revision>3</cp:revision>
  <dcterms:created xsi:type="dcterms:W3CDTF">2024-05-16T15:52:45Z</dcterms:created>
  <dcterms:modified xsi:type="dcterms:W3CDTF">2026-06-18T11:07:07Z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0x010100D634ACA05B521741B9DCAFB7EA56D3FC</vt:lpwstr>
  </property>
  <property fmtid="{D5CDD505-2E9C-101B-9397-08002B2CF9AE}" pid="3" name="MediaServiceImageTags">
    <vt:lpwstr/>
  </property>
</Properties>
</file>